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9" r:id="rId3"/>
    <p:sldId id="271" r:id="rId4"/>
    <p:sldId id="257" r:id="rId5"/>
    <p:sldId id="258" r:id="rId6"/>
    <p:sldId id="269" r:id="rId7"/>
    <p:sldId id="270" r:id="rId8"/>
    <p:sldId id="275" r:id="rId9"/>
    <p:sldId id="276" r:id="rId10"/>
    <p:sldId id="268" r:id="rId11"/>
    <p:sldId id="277" r:id="rId12"/>
    <p:sldId id="261" r:id="rId13"/>
  </p:sldIdLst>
  <p:sldSz cx="9144000" cy="6858000" type="screen4x3"/>
  <p:notesSz cx="7010400" cy="92964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n Watson" initials="JW" lastIdx="1" clrIdx="0">
    <p:extLst>
      <p:ext uri="{19B8F6BF-5375-455C-9EA6-DF929625EA0E}">
        <p15:presenceInfo xmlns:p15="http://schemas.microsoft.com/office/powerpoint/2012/main" userId="S-1-5-21-965443141-1963927835-3263225874-11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108" d="100"/>
          <a:sy n="108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fx%20Engagement\WM\WorkPapers\%7b859296D7-C3E5-49DF-9AD3-A2EE45FF6DA6%7d\%7bBDA2171A-5AB7-4384-93E9-BB90D253D27C%7d\%7b062935F9-8408-4A1F-B03A-30CEE6A94E87%7d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fx%20Engagement\WM\WorkPapers\%7b859296D7-C3E5-49DF-9AD3-A2EE45FF6DA6%7d\%7bBDA2171A-5AB7-4384-93E9-BB90D253D27C%7d\%7b062935F9-8408-4A1F-B03A-30CEE6A94E87%7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Palatino Linotype" panose="02040502050505030304" pitchFamily="18" charset="0"/>
              </a:defRPr>
            </a:pPr>
            <a:r>
              <a:rPr lang="en-US">
                <a:latin typeface="Palatino Linotype" panose="02040502050505030304" pitchFamily="18" charset="0"/>
              </a:rPr>
              <a:t>Governmental Activities - Revenues</a:t>
            </a:r>
          </a:p>
        </c:rich>
      </c:tx>
      <c:layout>
        <c:manualLayout>
          <c:xMode val="edge"/>
          <c:yMode val="edge"/>
          <c:x val="0.18713412307141133"/>
          <c:y val="3.7878673006314374E-2"/>
        </c:manualLayout>
      </c:layout>
      <c:overlay val="0"/>
    </c:title>
    <c:autoTitleDeleted val="0"/>
    <c:view3D>
      <c:rotX val="15"/>
      <c:rotY val="13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533688481818111"/>
          <c:y val="0.29840967265611745"/>
          <c:w val="0.61858881899360385"/>
          <c:h val="0.48484967788117395"/>
        </c:manualLayout>
      </c:layout>
      <c:pie3DChart>
        <c:varyColors val="1"/>
        <c:ser>
          <c:idx val="0"/>
          <c:order val="0"/>
          <c:explosion val="24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8C49-4DAC-9530-5DDC5789DAF6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8C49-4DAC-9530-5DDC5789DAF6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8C49-4DAC-9530-5DDC5789DAF6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8C49-4DAC-9530-5DDC5789DAF6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8C49-4DAC-9530-5DDC5789DAF6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8C49-4DAC-9530-5DDC5789DAF6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8C49-4DAC-9530-5DDC5789DAF6}"/>
              </c:ext>
            </c:extLst>
          </c:dPt>
          <c:dLbls>
            <c:dLbl>
              <c:idx val="0"/>
              <c:layout>
                <c:manualLayout>
                  <c:x val="-0.15848111716005825"/>
                  <c:y val="1.563900110835509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0">
                      <a:latin typeface="Palatino Linotype" panose="02040502050505030304" pitchFamily="18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C49-4DAC-9530-5DDC5789DAF6}"/>
                </c:ext>
              </c:extLst>
            </c:dLbl>
            <c:dLbl>
              <c:idx val="1"/>
              <c:layout>
                <c:manualLayout>
                  <c:x val="-2.6308247077423928E-2"/>
                  <c:y val="4.531476206464554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49-4DAC-9530-5DDC5789DAF6}"/>
                </c:ext>
              </c:extLst>
            </c:dLbl>
            <c:dLbl>
              <c:idx val="2"/>
              <c:layout>
                <c:manualLayout>
                  <c:x val="2.5391247459052781E-2"/>
                  <c:y val="-5.427222216205090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0">
                      <a:latin typeface="Palatino Linotype" panose="02040502050505030304" pitchFamily="18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C49-4DAC-9530-5DDC5789DAF6}"/>
                </c:ext>
              </c:extLst>
            </c:dLbl>
            <c:dLbl>
              <c:idx val="3"/>
              <c:layout>
                <c:manualLayout>
                  <c:x val="-0.10616665498415079"/>
                  <c:y val="-0.1046290981165181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0">
                      <a:latin typeface="Palatino Linotype" panose="02040502050505030304" pitchFamily="18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49-4DAC-9530-5DDC5789DAF6}"/>
                </c:ext>
              </c:extLst>
            </c:dLbl>
            <c:dLbl>
              <c:idx val="4"/>
              <c:layout>
                <c:manualLayout>
                  <c:x val="7.5712049346947355E-3"/>
                  <c:y val="-0.20279254983085848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0">
                      <a:latin typeface="Palatino Linotype" panose="02040502050505030304" pitchFamily="18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C49-4DAC-9530-5DDC5789DAF6}"/>
                </c:ext>
              </c:extLst>
            </c:dLbl>
            <c:dLbl>
              <c:idx val="5"/>
              <c:layout>
                <c:manualLayout>
                  <c:x val="2.2716652258230333E-2"/>
                  <c:y val="-1.4441652496326542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>
                      <a:latin typeface="Palatino Linotype" panose="02040502050505030304" pitchFamily="18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543889845094664"/>
                      <c:h val="0.210836554521593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8C49-4DAC-9530-5DDC5789DAF6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C49-4DAC-9530-5DDC5789DAF6}"/>
                </c:ext>
              </c:extLst>
            </c:dLbl>
            <c:dLbl>
              <c:idx val="7"/>
              <c:layout>
                <c:manualLayout>
                  <c:x val="-9.0058023162534875E-2"/>
                  <c:y val="0.10452945445093091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0">
                      <a:latin typeface="Palatino Linotype" panose="02040502050505030304" pitchFamily="18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C49-4DAC-9530-5DDC5789DAF6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Palatino Linotype" panose="02040502050505030304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Charts!$B$7:$B$14</c:f>
              <c:strCache>
                <c:ptCount val="8"/>
                <c:pt idx="0">
                  <c:v>Charges for services</c:v>
                </c:pt>
                <c:pt idx="1">
                  <c:v>Grants and contributions</c:v>
                </c:pt>
                <c:pt idx="2">
                  <c:v>Property taxes</c:v>
                </c:pt>
                <c:pt idx="3">
                  <c:v>Sales taxes</c:v>
                </c:pt>
                <c:pt idx="4">
                  <c:v>Franchise and local taxes</c:v>
                </c:pt>
                <c:pt idx="5">
                  <c:v>Investment income</c:v>
                </c:pt>
                <c:pt idx="7">
                  <c:v>Other revenues</c:v>
                </c:pt>
              </c:strCache>
            </c:strRef>
          </c:cat>
          <c:val>
            <c:numRef>
              <c:f>Charts!$C$7:$C$14</c:f>
              <c:numCache>
                <c:formatCode>#,##0_);\(#,##0\)</c:formatCode>
                <c:ptCount val="8"/>
                <c:pt idx="0">
                  <c:v>1180327</c:v>
                </c:pt>
                <c:pt idx="1">
                  <c:v>1128508</c:v>
                </c:pt>
                <c:pt idx="2">
                  <c:v>1398753</c:v>
                </c:pt>
                <c:pt idx="3">
                  <c:v>1365829</c:v>
                </c:pt>
                <c:pt idx="4">
                  <c:v>324846</c:v>
                </c:pt>
                <c:pt idx="5">
                  <c:v>81529</c:v>
                </c:pt>
                <c:pt idx="7">
                  <c:v>79834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C49-4DAC-9530-5DDC5789DA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pPr>
            <a:r>
              <a:rPr lang="en-US" sz="1800" b="1" i="0" baseline="0">
                <a:solidFill>
                  <a:schemeClr val="tx1"/>
                </a:solidFill>
                <a:effectLst/>
                <a:latin typeface="Palatino Linotype" panose="02040502050505030304" pitchFamily="18" charset="0"/>
              </a:rPr>
              <a:t>Governmental Activities - Expenses</a:t>
            </a:r>
            <a:endParaRPr lang="en-US">
              <a:solidFill>
                <a:schemeClr val="tx1"/>
              </a:solidFill>
              <a:effectLst/>
              <a:latin typeface="Palatino Linotype" panose="02040502050505030304" pitchFamily="18" charset="0"/>
            </a:endParaRPr>
          </a:p>
        </c:rich>
      </c:tx>
      <c:layout>
        <c:manualLayout>
          <c:xMode val="edge"/>
          <c:yMode val="edge"/>
          <c:x val="0.16130730020139253"/>
          <c:y val="1.87133893031582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Palatino Linotype" panose="02040502050505030304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20"/>
      <c:rotY val="15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9445054039747169E-2"/>
          <c:y val="0.27976464862422001"/>
          <c:w val="0.71944444444444444"/>
          <c:h val="0.47975174978127733"/>
        </c:manualLayout>
      </c:layout>
      <c:pie3DChart>
        <c:varyColors val="1"/>
        <c:ser>
          <c:idx val="0"/>
          <c:order val="0"/>
          <c:spPr>
            <a:ln>
              <a:noFill/>
            </a:ln>
          </c:spPr>
          <c:explosion val="23"/>
          <c:dPt>
            <c:idx val="0"/>
            <c:bubble3D val="0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3CEA-4548-B08F-ADB20755264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3CEA-4548-B08F-ADB20755264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3CEA-4548-B08F-ADB20755264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3CEA-4548-B08F-ADB20755264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3CEA-4548-B08F-ADB20755264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3CEA-4548-B08F-ADB20755264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3CEA-4548-B08F-ADB207552649}"/>
              </c:ext>
            </c:extLst>
          </c:dPt>
          <c:dLbls>
            <c:dLbl>
              <c:idx val="0"/>
              <c:layout>
                <c:manualLayout>
                  <c:x val="-1.2488379880621648E-2"/>
                  <c:y val="1.690080130712137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CEA-4548-B08F-ADB207552649}"/>
                </c:ext>
              </c:extLst>
            </c:dLbl>
            <c:dLbl>
              <c:idx val="1"/>
              <c:layout>
                <c:manualLayout>
                  <c:x val="-5.4170675947621802E-2"/>
                  <c:y val="2.403678017069054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CEA-4548-B08F-ADB207552649}"/>
                </c:ext>
              </c:extLst>
            </c:dLbl>
            <c:dLbl>
              <c:idx val="2"/>
              <c:layout>
                <c:manualLayout>
                  <c:x val="-0.15781322423313315"/>
                  <c:y val="-8.113816898715475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CEA-4548-B08F-ADB207552649}"/>
                </c:ext>
              </c:extLst>
            </c:dLbl>
            <c:dLbl>
              <c:idx val="3"/>
              <c:layout>
                <c:manualLayout>
                  <c:x val="-3.2993289404874608E-2"/>
                  <c:y val="-0.109400149484625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CEA-4548-B08F-ADB207552649}"/>
                </c:ext>
              </c:extLst>
            </c:dLbl>
            <c:dLbl>
              <c:idx val="4"/>
              <c:layout>
                <c:manualLayout>
                  <c:x val="2.5543762143110486E-2"/>
                  <c:y val="-9.179225113417117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CEA-4548-B08F-ADB207552649}"/>
                </c:ext>
              </c:extLst>
            </c:dLbl>
            <c:dLbl>
              <c:idx val="5"/>
              <c:layout>
                <c:manualLayout>
                  <c:x val="-2.103395932733398E-3"/>
                  <c:y val="4.320244737619718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CEA-4548-B08F-ADB207552649}"/>
                </c:ext>
              </c:extLst>
            </c:dLbl>
            <c:dLbl>
              <c:idx val="6"/>
              <c:layout>
                <c:manualLayout>
                  <c:x val="-7.6084251066825717E-2"/>
                  <c:y val="0.121277919730232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CEA-4548-B08F-ADB2075526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Palatino Linotype" panose="020405020505050303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'MDA statements'!$F$22:$F$28</c:f>
              <c:strCache>
                <c:ptCount val="7"/>
                <c:pt idx="0">
                  <c:v>General government</c:v>
                </c:pt>
                <c:pt idx="1">
                  <c:v>Public safety</c:v>
                </c:pt>
                <c:pt idx="2">
                  <c:v>Public works</c:v>
                </c:pt>
                <c:pt idx="3">
                  <c:v>Culture and recreation</c:v>
                </c:pt>
                <c:pt idx="4">
                  <c:v>Community development</c:v>
                </c:pt>
                <c:pt idx="5">
                  <c:v>Interest and fiscal charges</c:v>
                </c:pt>
                <c:pt idx="6">
                  <c:v>Solid waste</c:v>
                </c:pt>
              </c:strCache>
            </c:strRef>
          </c:cat>
          <c:val>
            <c:numRef>
              <c:f>'MDA statements'!$I$22:$I$28</c:f>
              <c:numCache>
                <c:formatCode>#,##0_);\(#,##0\)</c:formatCode>
                <c:ptCount val="7"/>
                <c:pt idx="0">
                  <c:v>997726.20200000005</c:v>
                </c:pt>
                <c:pt idx="1">
                  <c:v>2194889.8360000001</c:v>
                </c:pt>
                <c:pt idx="2">
                  <c:v>881943.9</c:v>
                </c:pt>
                <c:pt idx="3">
                  <c:v>127636.514</c:v>
                </c:pt>
                <c:pt idx="4">
                  <c:v>353379.54800000001</c:v>
                </c:pt>
                <c:pt idx="5" formatCode="_(* #,##0_);_(* \(#,##0\);_(* &quot;-&quot;_);_(@_)">
                  <c:v>117325</c:v>
                </c:pt>
                <c:pt idx="6" formatCode="_(* #,##0_);_(* \(#,##0\);_(* &quot;-&quot;_);_(@_)">
                  <c:v>485107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CEA-4548-B08F-ADB2075526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51F646-125A-416F-A390-345F7CEDAB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640ECB-B753-43CC-B1F3-5832FF4A83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2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6A0EC-44F4-4B42-9CB5-49441828EA5E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43BA79-C1D2-4CFE-AFAC-AE3725E63D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1291F2-6AD6-446B-9757-219A7D65EE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DF02B-7D0C-4F14-94D9-0E3578C57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24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2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E4888-7915-4076-B0B0-B94307058C92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7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F2399-0D8A-454D-BCEF-A0A0BDF43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88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03BECE7-C07A-41C0-A0D3-864449AAC5B4}"/>
              </a:ext>
            </a:extLst>
          </p:cNvPr>
          <p:cNvSpPr txBox="1"/>
          <p:nvPr userDrawn="1"/>
        </p:nvSpPr>
        <p:spPr>
          <a:xfrm>
            <a:off x="8610600" y="6483881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CCF92C3-69DD-4CAD-81FC-29E7CC11FFB3}" type="slidenum">
              <a:rPr lang="en-US" sz="1200" smtClean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</a:rPr>
              <a:t>‹#›</a:t>
            </a:fld>
            <a:endParaRPr lang="en-US" sz="1200" dirty="0">
              <a:solidFill>
                <a:schemeClr val="bg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305C6D9-80B3-44F2-90B1-0BB6073EC82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400800"/>
            <a:ext cx="823486" cy="447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97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A243-AA94-415C-A155-6422D525AF78}" type="datetimeFigureOut">
              <a:rPr lang="en-US" smtClean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5ADC-D0BF-4D32-9D39-C7ADFCF584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302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A243-AA94-415C-A155-6422D525AF78}" type="datetimeFigureOut">
              <a:rPr lang="en-US" smtClean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5ADC-D0BF-4D32-9D39-C7ADFCF584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880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A243-AA94-415C-A155-6422D525AF78}" type="datetimeFigureOut">
              <a:rPr lang="en-US" smtClean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5ADC-D0BF-4D32-9D39-C7ADFCF584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207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A243-AA94-415C-A155-6422D525AF78}" type="datetimeFigureOut">
              <a:rPr lang="en-US" smtClean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5ADC-D0BF-4D32-9D39-C7ADFCF584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22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A243-AA94-415C-A155-6422D525AF78}" type="datetimeFigureOut">
              <a:rPr lang="en-US" smtClean="0"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5ADC-D0BF-4D32-9D39-C7ADFCF584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31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A243-AA94-415C-A155-6422D525AF78}" type="datetimeFigureOut">
              <a:rPr lang="en-US" smtClean="0"/>
              <a:t>2/25/2019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5ADC-D0BF-4D32-9D39-C7ADFCF584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58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A243-AA94-415C-A155-6422D525AF78}" type="datetimeFigureOut">
              <a:rPr lang="en-US" smtClean="0"/>
              <a:t>2/25/2019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5ADC-D0BF-4D32-9D39-C7ADFCF584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102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A243-AA94-415C-A155-6422D525AF78}" type="datetimeFigureOut">
              <a:rPr lang="en-US" smtClean="0"/>
              <a:t>2/25/2019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5ADC-D0BF-4D32-9D39-C7ADFCF584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32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A243-AA94-415C-A155-6422D525AF78}" type="datetimeFigureOut">
              <a:rPr lang="en-US" smtClean="0"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5ADC-D0BF-4D32-9D39-C7ADFCF584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246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A243-AA94-415C-A155-6422D525AF78}" type="datetimeFigureOut">
              <a:rPr lang="en-US" smtClean="0"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5ADC-D0BF-4D32-9D39-C7ADFCF584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624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DA243-AA94-415C-A155-6422D525AF78}" type="datetimeFigureOut">
              <a:rPr lang="en-US" smtClean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5ADC-D0BF-4D32-9D39-C7ADFCF584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53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C562004-9DAA-4356-8C17-C2A0BD13B1AC}"/>
              </a:ext>
            </a:extLst>
          </p:cNvPr>
          <p:cNvSpPr/>
          <p:nvPr/>
        </p:nvSpPr>
        <p:spPr>
          <a:xfrm>
            <a:off x="0" y="5414955"/>
            <a:ext cx="3048000" cy="14430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B5A325-3C42-445D-949D-3E093F7A1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618254"/>
            <a:ext cx="3439005" cy="62397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6721" y="869839"/>
            <a:ext cx="731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</a:rPr>
              <a:t>Mineola, Texas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1890" y="2114729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tx2"/>
                </a:solidFill>
                <a:latin typeface="Palatino Linotype" panose="02040502050505030304" pitchFamily="18" charset="0"/>
              </a:rPr>
              <a:t>Audit Presentation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7645" y="2962482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September 30, 2018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762000" y="3562529"/>
            <a:ext cx="5105400" cy="0"/>
          </a:xfrm>
          <a:prstGeom prst="line">
            <a:avLst/>
          </a:prstGeom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5800" y="3714929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</a:rPr>
              <a:t>Presented By: Jon Watson, CPA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</a:rPr>
              <a:t>February 25, 2019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F8E5B76-56B5-446C-BBCA-1E7A0708D2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02" y="5369570"/>
            <a:ext cx="2558796" cy="1390512"/>
          </a:xfrm>
          <a:prstGeom prst="rect">
            <a:avLst/>
          </a:prstGeom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EEBE9C6-79BA-4E7E-A7D1-8A39EC2B7D9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63" y="6582352"/>
            <a:ext cx="2720034" cy="20336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8555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93297"/>
              </p:ext>
            </p:extLst>
          </p:nvPr>
        </p:nvGraphicFramePr>
        <p:xfrm>
          <a:off x="2072640" y="1740876"/>
          <a:ext cx="4511675" cy="459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Worksheet" r:id="rId3" imgW="3790850" imgH="3867194" progId="Excel.Sheet.8">
                  <p:embed/>
                </p:oleObj>
              </mc:Choice>
              <mc:Fallback>
                <p:oleObj name="Worksheet" r:id="rId3" imgW="3790850" imgH="3867194" progId="Excel.Sheet.8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72640" y="1740876"/>
                        <a:ext cx="4511675" cy="4595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66252" y="2286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anose="02040502050505030304" pitchFamily="18" charset="0"/>
              </a:rPr>
              <a:t>STATEMENT OF REVENUES, EXPENSES &amp; CHANGES IN NET POSITION</a:t>
            </a:r>
            <a:endParaRPr lang="en-US" sz="2800" dirty="0">
              <a:solidFill>
                <a:schemeClr val="accent6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209020"/>
            <a:ext cx="8686800" cy="3149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16223"/>
            <a:ext cx="784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PROPRIETARY FUNDS – YEAR ENDING 9/30/18 - REFERENCE AFR  PAGE 31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B7B46FA-5F1E-4654-AD02-3CBDC4857AD6}"/>
              </a:ext>
            </a:extLst>
          </p:cNvPr>
          <p:cNvSpPr/>
          <p:nvPr/>
        </p:nvSpPr>
        <p:spPr>
          <a:xfrm>
            <a:off x="5623023" y="3581400"/>
            <a:ext cx="990600" cy="4999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11690BD-615E-461E-9B4D-D72A35C16005}"/>
              </a:ext>
            </a:extLst>
          </p:cNvPr>
          <p:cNvSpPr/>
          <p:nvPr/>
        </p:nvSpPr>
        <p:spPr>
          <a:xfrm>
            <a:off x="5593715" y="5043724"/>
            <a:ext cx="990600" cy="3305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08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053766"/>
              </p:ext>
            </p:extLst>
          </p:nvPr>
        </p:nvGraphicFramePr>
        <p:xfrm>
          <a:off x="538579" y="1677740"/>
          <a:ext cx="7867650" cy="414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Worksheet" r:id="rId3" imgW="7572525" imgH="3990798" progId="Excel.Sheet.8">
                  <p:embed/>
                </p:oleObj>
              </mc:Choice>
              <mc:Fallback>
                <p:oleObj name="Worksheet" r:id="rId3" imgW="7572525" imgH="3990798" progId="Excel.Sheet.8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8579" y="1677740"/>
                        <a:ext cx="7867650" cy="414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66252" y="2286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anose="02040502050505030304" pitchFamily="18" charset="0"/>
              </a:rPr>
              <a:t>SCHEDULE OF CHANGES IN NET PENSION LIABILITY AND RELATED RATIOS - TMRS</a:t>
            </a:r>
            <a:endParaRPr lang="en-US" sz="2800" dirty="0">
              <a:solidFill>
                <a:schemeClr val="accent6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209020"/>
            <a:ext cx="8686800" cy="3149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16223"/>
            <a:ext cx="784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YEARS ENDING 12/31 - REFERENCE AFR  PAGES 70 &amp; 71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C7CB7E4-06C8-41F5-9BC1-577D94CEF8BB}"/>
              </a:ext>
            </a:extLst>
          </p:cNvPr>
          <p:cNvSpPr/>
          <p:nvPr/>
        </p:nvSpPr>
        <p:spPr>
          <a:xfrm>
            <a:off x="3843620" y="5414123"/>
            <a:ext cx="4876800" cy="4038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0703279-516F-4D8D-998D-FE7B8195FDDC}"/>
              </a:ext>
            </a:extLst>
          </p:cNvPr>
          <p:cNvSpPr/>
          <p:nvPr/>
        </p:nvSpPr>
        <p:spPr>
          <a:xfrm>
            <a:off x="3843620" y="4114800"/>
            <a:ext cx="5147980" cy="2192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6751C0-D42D-4419-B267-EAB3822CC946}"/>
              </a:ext>
            </a:extLst>
          </p:cNvPr>
          <p:cNvSpPr txBox="1"/>
          <p:nvPr/>
        </p:nvSpPr>
        <p:spPr>
          <a:xfrm>
            <a:off x="1761067" y="5834118"/>
            <a:ext cx="6959353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100" dirty="0">
                <a:latin typeface="Palatino Linotype" panose="02040502050505030304" pitchFamily="18" charset="0"/>
              </a:rPr>
              <a:t>The City’s current funded ratio is 110%. Prior year was 104%. Average funding level for 2016 was 72.9% per a study by NCPERS. Average pension investment return assumption was 7.5%. TMRS uses 6.75%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100" dirty="0">
              <a:latin typeface="Palatino Linotype" panose="020405020505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100" dirty="0">
                <a:latin typeface="Palatino Linotype" panose="02040502050505030304" pitchFamily="18" charset="0"/>
              </a:rPr>
              <a:t>The City’s contribution rates for three years (2018—2016) were 4.46%, 4.56%, 3.76%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676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85800" y="396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</a:rPr>
              <a:t>Presented By: Jon Watson, CPA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</a:rPr>
              <a:t>February 25, 2019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1542871"/>
            <a:ext cx="731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</a:rPr>
              <a:t>CONCLUSION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1890" y="2362200"/>
            <a:ext cx="731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tx2"/>
                </a:solidFill>
                <a:latin typeface="Palatino Linotype" panose="02040502050505030304" pitchFamily="18" charset="0"/>
              </a:rPr>
              <a:t>Other Reports and Questions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762000" y="3810000"/>
            <a:ext cx="7467600" cy="0"/>
          </a:xfrm>
          <a:prstGeom prst="line">
            <a:avLst/>
          </a:prstGeom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7524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6252" y="22860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</a:rPr>
              <a:t>OVERVIEW OF THE AUDIT PROCESS</a:t>
            </a:r>
          </a:p>
        </p:txBody>
      </p:sp>
      <p:sp>
        <p:nvSpPr>
          <p:cNvPr id="5" name="Rectangle 4"/>
          <p:cNvSpPr/>
          <p:nvPr/>
        </p:nvSpPr>
        <p:spPr>
          <a:xfrm>
            <a:off x="366252" y="818971"/>
            <a:ext cx="8686800" cy="3149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>
                <a:latin typeface="Palatino Linotype" panose="02040502050505030304" pitchFamily="18" charset="0"/>
              </a:rPr>
              <a:t>Audit Process: 3 stages (Planning, Fieldwork, Conclusion &amp; Reporting)</a:t>
            </a: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0E06FC-F2E5-4CD3-A227-AC4EB7B91B41}"/>
              </a:ext>
            </a:extLst>
          </p:cNvPr>
          <p:cNvSpPr/>
          <p:nvPr/>
        </p:nvSpPr>
        <p:spPr>
          <a:xfrm>
            <a:off x="366252" y="1371600"/>
            <a:ext cx="87777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latin typeface="Palatino Linotype" panose="02040502050505030304" pitchFamily="18" charset="0"/>
              </a:rPr>
              <a:t>The audit was performed in accordance with Generally Accepted Auditing Standards (GAAS)</a:t>
            </a:r>
          </a:p>
          <a:p>
            <a:pPr lvl="0"/>
            <a:endParaRPr lang="en-US" dirty="0">
              <a:latin typeface="Palatino Linotype" panose="02040502050505030304" pitchFamily="18" charset="0"/>
            </a:endParaRP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dirty="0">
                <a:latin typeface="Palatino Linotype" panose="02040502050505030304" pitchFamily="18" charset="0"/>
              </a:rPr>
              <a:t>PLANNING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endParaRPr lang="en-US" dirty="0">
              <a:latin typeface="Palatino Linotype" panose="02040502050505030304" pitchFamily="18" charset="0"/>
            </a:endParaRP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US" dirty="0">
                <a:latin typeface="Palatino Linotype" panose="02040502050505030304" pitchFamily="18" charset="0"/>
              </a:rPr>
              <a:t>The audit process was a risk-based approach in which we focused our procedures on those areas most susceptible to risk of error or fraud.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Palatino Linotype" panose="02040502050505030304" pitchFamily="18" charset="0"/>
            </a:endParaRP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dirty="0">
                <a:latin typeface="Palatino Linotype" panose="02040502050505030304" pitchFamily="18" charset="0"/>
              </a:rPr>
              <a:t>FIELDWORK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endParaRPr lang="en-US" dirty="0">
              <a:latin typeface="Palatino Linotype" panose="02040502050505030304" pitchFamily="18" charset="0"/>
            </a:endParaRP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US" dirty="0">
                <a:latin typeface="Palatino Linotype" panose="02040502050505030304" pitchFamily="18" charset="0"/>
              </a:rPr>
              <a:t>Agree balances to underlying reports, and perform testing to assure those balances are materially accurate.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Palatino Linotype" pitchFamily="18" charset="0"/>
            </a:endParaRP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dirty="0">
                <a:latin typeface="Palatino Linotype" panose="02040502050505030304" pitchFamily="18" charset="0"/>
              </a:rPr>
              <a:t>CONCLUSION &amp; REPORTING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endParaRPr lang="en-US" dirty="0">
              <a:latin typeface="Palatino Linotype" panose="02040502050505030304" pitchFamily="18" charset="0"/>
            </a:endParaRP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US" dirty="0">
                <a:latin typeface="Palatino Linotype" panose="02040502050505030304" pitchFamily="18" charset="0"/>
              </a:rPr>
              <a:t>Evaluate results. Prepare report and required communications.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Palatino Linotype" pitchFamily="18" charset="0"/>
            </a:endParaRPr>
          </a:p>
          <a:p>
            <a:pPr marL="628650" lvl="1" indent="-171450"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Palatino Linotype" pitchFamily="18" charset="0"/>
            </a:endParaRPr>
          </a:p>
          <a:p>
            <a:pPr marL="628650" lvl="1" indent="-171450"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963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6252" y="2286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anose="02040502050505030304" pitchFamily="18" charset="0"/>
              </a:rPr>
              <a:t>COMPONENTS OF THE </a:t>
            </a:r>
          </a:p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anose="02040502050505030304" pitchFamily="18" charset="0"/>
              </a:rPr>
              <a:t>ANNUAL FINANCIAL REPORT</a:t>
            </a:r>
            <a:endParaRPr lang="en-US" sz="2800" dirty="0">
              <a:solidFill>
                <a:schemeClr val="accent6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209020"/>
            <a:ext cx="8686800" cy="3149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66800" y="1676400"/>
            <a:ext cx="77343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 Auditor’s Opinion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 Management’s Discussion and Analysis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 Basic Financial Statements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 Government-Wide Statements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 Fund Level Statements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 Notes to the Financial Statements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 Required Supplementary Information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Budget to Actual Schedules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Pension Schedule (TMRS)  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OPEB Liability schedule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 Other Supplementary Information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Combining Statements for nonmajor funds</a:t>
            </a:r>
          </a:p>
          <a:p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790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anose="02040502050505030304" pitchFamily="18" charset="0"/>
              </a:rPr>
              <a:t>INDEPENDENT AUDITOR’S REPORT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751820"/>
            <a:ext cx="8686800" cy="3149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759023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REFERENCE AFR – PAGE 3</a:t>
            </a:r>
          </a:p>
        </p:txBody>
      </p:sp>
      <p:sp>
        <p:nvSpPr>
          <p:cNvPr id="6" name="Rectangle 5"/>
          <p:cNvSpPr/>
          <p:nvPr/>
        </p:nvSpPr>
        <p:spPr>
          <a:xfrm>
            <a:off x="549603" y="1364537"/>
            <a:ext cx="7010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 Four possible outcomes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743200" y="1421231"/>
            <a:ext cx="5943600" cy="425241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	</a:t>
            </a:r>
            <a:endParaRPr lang="en-US" sz="1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	</a:t>
            </a:r>
            <a:r>
              <a:rPr lang="en-US" dirty="0">
                <a:latin typeface="Palatino Linotype" panose="02040502050505030304" pitchFamily="18" charset="0"/>
              </a:rPr>
              <a:t>-</a:t>
            </a:r>
            <a:r>
              <a:rPr lang="en-US" b="1" dirty="0">
                <a:latin typeface="Palatino Linotype" panose="02040502050505030304" pitchFamily="18" charset="0"/>
              </a:rPr>
              <a:t>Unmodified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latin typeface="Palatino Linotype" panose="02040502050505030304" pitchFamily="18" charset="0"/>
              </a:rPr>
              <a:t>	-Modified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latin typeface="Palatino Linotype" panose="02040502050505030304" pitchFamily="18" charset="0"/>
              </a:rPr>
              <a:t>	-Disclaimed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latin typeface="Palatino Linotype" panose="02040502050505030304" pitchFamily="18" charset="0"/>
              </a:rPr>
              <a:t>	-Adverse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49603" y="4683765"/>
            <a:ext cx="7010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 The City received an unmodified opinion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 Highest level of assurance</a:t>
            </a:r>
          </a:p>
        </p:txBody>
      </p:sp>
      <p:sp>
        <p:nvSpPr>
          <p:cNvPr id="9" name="Rectangle 8"/>
          <p:cNvSpPr/>
          <p:nvPr/>
        </p:nvSpPr>
        <p:spPr>
          <a:xfrm>
            <a:off x="2987211" y="2027663"/>
            <a:ext cx="532015" cy="62092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987211" y="2649514"/>
            <a:ext cx="532015" cy="60960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987211" y="3259114"/>
            <a:ext cx="532015" cy="57664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987803" y="3816324"/>
            <a:ext cx="532015" cy="55605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712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anose="02040502050505030304" pitchFamily="18" charset="0"/>
              </a:rPr>
              <a:t>FINANCIAL HIGHLIGHTS</a:t>
            </a:r>
            <a:r>
              <a:rPr lang="en-US" sz="2800" dirty="0">
                <a:solidFill>
                  <a:schemeClr val="accent6"/>
                </a:solidFill>
                <a:latin typeface="Palatino Linotype" panose="02040502050505030304" pitchFamily="18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751820"/>
            <a:ext cx="8686800" cy="3149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759023"/>
            <a:ext cx="434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REFERENCE AFR – PAGE 7 </a:t>
            </a:r>
          </a:p>
        </p:txBody>
      </p:sp>
      <p:sp>
        <p:nvSpPr>
          <p:cNvPr id="7" name="Rectangle 6"/>
          <p:cNvSpPr/>
          <p:nvPr/>
        </p:nvSpPr>
        <p:spPr>
          <a:xfrm>
            <a:off x="470517" y="1590020"/>
            <a:ext cx="8305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Total assets exceeded total liabilities by $14,658,974. 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Palatino Linotype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City's governmental funds reported a combined ending fund balance of $1,235,185 an increase of $189,795.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Palatino Linotype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Unassigned fund balance in the general fund was $1,015,332 or 22% of annual general fund expenditures. It was 19% at the end of last year.</a:t>
            </a: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Palatino Linotype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The City had an overall increase in net position of $773,905 for the year.</a:t>
            </a:r>
          </a:p>
        </p:txBody>
      </p:sp>
    </p:spTree>
    <p:extLst>
      <p:ext uri="{BB962C8B-B14F-4D97-AF65-F5344CB8AC3E}">
        <p14:creationId xmlns:p14="http://schemas.microsoft.com/office/powerpoint/2010/main" val="1684611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20589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anose="02040502050505030304" pitchFamily="18" charset="0"/>
              </a:rPr>
              <a:t>City Revenues – Governmental Activities </a:t>
            </a:r>
            <a:endParaRPr lang="en-US" sz="2800" dirty="0">
              <a:solidFill>
                <a:schemeClr val="accent6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066800"/>
            <a:ext cx="8686800" cy="3149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065329"/>
            <a:ext cx="784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GOVERNMENTAL ACTIVITIES – YEAR ENDING 9/30/18 - REFERENCE AFR  PAGE 11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0517" y="4926035"/>
            <a:ext cx="74441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Total governmental revenues were $5,559,626; last year was $4,814,808.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Total sales taxes were 25%; $1,365,829; last year was 27%; $1,316,656.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Total property taxes were 25%; $1,398,753; last year was 28%; $1,337,339.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Charges for services were 21%; $1,180,327; last year was 20%; $945,648.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Grants and contributions were 20%; $1,128,508; last year was 17%; $798,280.</a:t>
            </a:r>
          </a:p>
          <a:p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Palatino Linotype" pitchFamily="18" charset="0"/>
            </a:endParaRPr>
          </a:p>
          <a:p>
            <a:endParaRPr lang="en-US" sz="1600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1900-0000A72B19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262776"/>
              </p:ext>
            </p:extLst>
          </p:nvPr>
        </p:nvGraphicFramePr>
        <p:xfrm>
          <a:off x="1143000" y="1600200"/>
          <a:ext cx="6934199" cy="3138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0687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20589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anose="02040502050505030304" pitchFamily="18" charset="0"/>
              </a:rPr>
              <a:t>City Expenditures – Governmental Activities </a:t>
            </a:r>
            <a:endParaRPr lang="en-US" sz="2800" dirty="0">
              <a:solidFill>
                <a:schemeClr val="accent6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066800"/>
            <a:ext cx="8686800" cy="3149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065329"/>
            <a:ext cx="784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GOVERNMENTAL ACTIVITIES – YEAR ENDING 9/30/18 - REFERENCE AFR  PAGE 11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2765" y="4898994"/>
            <a:ext cx="70104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Total governmental expenses were $5,158,008; last year was $4,820,837.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The largest expenses were:</a:t>
            </a:r>
          </a:p>
          <a:p>
            <a:pPr marL="742950" lvl="1" indent="-285750">
              <a:buFont typeface="Wingdings" pitchFamily="2" charset="2"/>
              <a:buChar char="v"/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Public safety at 43%; $2,194,890; last year was 40%; $1,883,688.</a:t>
            </a:r>
          </a:p>
          <a:p>
            <a:pPr marL="742950" lvl="1" indent="-285750">
              <a:buFont typeface="Wingdings" pitchFamily="2" charset="2"/>
              <a:buChar char="v"/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General government at 19%; $997,726; last year was 18%; $838,577.</a:t>
            </a:r>
          </a:p>
          <a:p>
            <a:pPr marL="742950" lvl="1" indent="-285750">
              <a:buFont typeface="Wingdings" pitchFamily="2" charset="2"/>
              <a:buChar char="v"/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Solid waste at 9%; $485,107; last year was 10%; $472,376.</a:t>
            </a:r>
          </a:p>
          <a:p>
            <a:pPr marL="742950" lvl="1" indent="-285750">
              <a:buFont typeface="Wingdings" pitchFamily="2" charset="2"/>
              <a:buChar char="v"/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Public works at 17%; $881,944; last year was 19%; $930,310.</a:t>
            </a:r>
          </a:p>
          <a:p>
            <a:pPr marL="742950" lvl="1" indent="-285750">
              <a:buFont typeface="Wingdings" pitchFamily="2" charset="2"/>
              <a:buChar char="v"/>
            </a:pPr>
            <a:endParaRPr lang="en-US" sz="1500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19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9300083"/>
              </p:ext>
            </p:extLst>
          </p:nvPr>
        </p:nvGraphicFramePr>
        <p:xfrm>
          <a:off x="914400" y="1628549"/>
          <a:ext cx="7467600" cy="3281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2154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6252" y="2286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anose="02040502050505030304" pitchFamily="18" charset="0"/>
              </a:rPr>
              <a:t>STATEMENT OF REVENUES, EXPENDITURES &amp; CHANGES IN FUND BALANCE</a:t>
            </a:r>
            <a:endParaRPr lang="en-US" sz="2800" dirty="0">
              <a:solidFill>
                <a:schemeClr val="accent6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209020"/>
            <a:ext cx="8686800" cy="3149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16223"/>
            <a:ext cx="784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GOVERNMENTAL FUNDS – YEAR ENDING 9/30/18 - REFERENCE AFR  PAGES 26 &amp; 27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3518308"/>
              </p:ext>
            </p:extLst>
          </p:nvPr>
        </p:nvGraphicFramePr>
        <p:xfrm>
          <a:off x="701675" y="1408113"/>
          <a:ext cx="7608888" cy="479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Worksheet" r:id="rId3" imgW="5781625" imgH="3171825" progId="Excel.Sheet.8">
                  <p:embed/>
                </p:oleObj>
              </mc:Choice>
              <mc:Fallback>
                <p:oleObj name="Worksheet" r:id="rId3" imgW="5781625" imgH="3171825" progId="Excel.Sheet.8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1408113"/>
                        <a:ext cx="7608888" cy="4799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Oval 11">
            <a:extLst>
              <a:ext uri="{FF2B5EF4-FFF2-40B4-BE49-F238E27FC236}">
                <a16:creationId xmlns:a16="http://schemas.microsoft.com/office/drawing/2014/main" id="{1CCDB0D0-FFBD-46DE-86CD-ED79B216CA4F}"/>
              </a:ext>
            </a:extLst>
          </p:cNvPr>
          <p:cNvSpPr/>
          <p:nvPr/>
        </p:nvSpPr>
        <p:spPr>
          <a:xfrm>
            <a:off x="3381652" y="3807619"/>
            <a:ext cx="1219200" cy="3975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7A8F103-437C-4D0A-A987-A38B87481549}"/>
              </a:ext>
            </a:extLst>
          </p:cNvPr>
          <p:cNvSpPr/>
          <p:nvPr/>
        </p:nvSpPr>
        <p:spPr>
          <a:xfrm>
            <a:off x="3360937" y="5715000"/>
            <a:ext cx="1219200" cy="3975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6F9A74A-755F-464D-9BF8-3FF34C3F005B}"/>
              </a:ext>
            </a:extLst>
          </p:cNvPr>
          <p:cNvSpPr/>
          <p:nvPr/>
        </p:nvSpPr>
        <p:spPr>
          <a:xfrm>
            <a:off x="4747752" y="5715000"/>
            <a:ext cx="1219200" cy="3975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E543F0F-1900-40C7-9D0F-672A56503AA1}"/>
              </a:ext>
            </a:extLst>
          </p:cNvPr>
          <p:cNvSpPr/>
          <p:nvPr/>
        </p:nvSpPr>
        <p:spPr>
          <a:xfrm>
            <a:off x="3360937" y="4876800"/>
            <a:ext cx="3878063" cy="3975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77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6252" y="2286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anose="02040502050505030304" pitchFamily="18" charset="0"/>
              </a:rPr>
              <a:t>SCHEDULE OF REVENUES, EXPENDITURES &amp; CHANGES IN FUND BALANCE (Budget &amp; Actual)</a:t>
            </a:r>
            <a:endParaRPr lang="en-US" sz="2800" dirty="0">
              <a:solidFill>
                <a:schemeClr val="accent6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209020"/>
            <a:ext cx="8686800" cy="3149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16223"/>
            <a:ext cx="815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GENERAL FUND – YEAR ENDING 9/30/18 - REFERENCE AFR  PAGE 69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0468668"/>
              </p:ext>
            </p:extLst>
          </p:nvPr>
        </p:nvGraphicFramePr>
        <p:xfrm>
          <a:off x="838200" y="1676400"/>
          <a:ext cx="7165975" cy="437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Worksheet" r:id="rId3" imgW="5591325" imgH="3409861" progId="Excel.Sheet.8">
                  <p:embed/>
                </p:oleObj>
              </mc:Choice>
              <mc:Fallback>
                <p:oleObj name="Worksheet" r:id="rId3" imgW="5591325" imgH="3409861" progId="Excel.Sheet.8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676400"/>
                        <a:ext cx="7165975" cy="4373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D5CB4F9F-10CC-4BE7-9652-52E009C4AFFC}"/>
              </a:ext>
            </a:extLst>
          </p:cNvPr>
          <p:cNvSpPr/>
          <p:nvPr/>
        </p:nvSpPr>
        <p:spPr>
          <a:xfrm>
            <a:off x="6835066" y="2859107"/>
            <a:ext cx="9906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78ACBF7-AE42-4E42-9A0F-531C8DB928E1}"/>
              </a:ext>
            </a:extLst>
          </p:cNvPr>
          <p:cNvSpPr/>
          <p:nvPr/>
        </p:nvSpPr>
        <p:spPr>
          <a:xfrm>
            <a:off x="6858000" y="3352800"/>
            <a:ext cx="9906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F85A154-ECE0-4846-BEBC-9287DA721589}"/>
              </a:ext>
            </a:extLst>
          </p:cNvPr>
          <p:cNvSpPr/>
          <p:nvPr/>
        </p:nvSpPr>
        <p:spPr>
          <a:xfrm>
            <a:off x="6858000" y="5029200"/>
            <a:ext cx="9906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401E69E-8EAB-4B9F-8FA8-866B5DB96380}"/>
              </a:ext>
            </a:extLst>
          </p:cNvPr>
          <p:cNvSpPr/>
          <p:nvPr/>
        </p:nvSpPr>
        <p:spPr>
          <a:xfrm>
            <a:off x="4305300" y="5029200"/>
            <a:ext cx="9906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647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17&quot;&gt;&lt;/object&gt;&lt;object type=&quot;2&quot; unique_id=&quot;10018&quot;&gt;&lt;object type=&quot;3&quot; unique_id=&quot;10019&quot;&gt;&lt;property id=&quot;20148&quot; value=&quot;5&quot;/&gt;&lt;property id=&quot;20300&quot; value=&quot;Slide 1&quot;/&gt;&lt;property id=&quot;20307&quot; value=&quot;256&quot;/&gt;&lt;/object&gt;&lt;object type=&quot;3&quot; unique_id=&quot;10020&quot;&gt;&lt;property id=&quot;20148&quot; value=&quot;5&quot;/&gt;&lt;property id=&quot;20300&quot; value=&quot;Slide 4&quot;/&gt;&lt;property id=&quot;20307&quot; value=&quot;257&quot;/&gt;&lt;/object&gt;&lt;object type=&quot;3&quot; unique_id=&quot;10021&quot;&gt;&lt;property id=&quot;20148&quot; value=&quot;5&quot;/&gt;&lt;property id=&quot;20300&quot; value=&quot;Slide 5&quot;/&gt;&lt;property id=&quot;20307&quot; value=&quot;258&quot;/&gt;&lt;/object&gt;&lt;object type=&quot;3&quot; unique_id=&quot;10022&quot;&gt;&lt;property id=&quot;20148&quot; value=&quot;5&quot;/&gt;&lt;property id=&quot;20300&quot; value=&quot;Slide 6&quot;/&gt;&lt;property id=&quot;20307&quot; value=&quot;259&quot;/&gt;&lt;/object&gt;&lt;object type=&quot;3&quot; unique_id=&quot;10023&quot;&gt;&lt;property id=&quot;20148&quot; value=&quot;5&quot;/&gt;&lt;property id=&quot;20300&quot; value=&quot;Slide 7&quot;/&gt;&lt;property id=&quot;20307&quot; value=&quot;260&quot;/&gt;&lt;/object&gt;&lt;object type=&quot;3&quot; unique_id=&quot;10024&quot;&gt;&lt;property id=&quot;20148&quot; value=&quot;5&quot;/&gt;&lt;property id=&quot;20300&quot; value=&quot;Slide 10&quot;/&gt;&lt;property id=&quot;20307&quot; value=&quot;261&quot;/&gt;&lt;/object&gt;&lt;object type=&quot;3&quot; unique_id=&quot;10105&quot;&gt;&lt;property id=&quot;20148&quot; value=&quot;5&quot;/&gt;&lt;property id=&quot;20300&quot; value=&quot;Slide 2&quot;/&gt;&lt;property id=&quot;20307&quot; value=&quot;263&quot;/&gt;&lt;/object&gt;&lt;object type=&quot;3&quot; unique_id=&quot;10106&quot;&gt;&lt;property id=&quot;20148&quot; value=&quot;5&quot;/&gt;&lt;property id=&quot;20300&quot; value=&quot;Slide 3&quot;/&gt;&lt;property id=&quot;20307&quot; value=&quot;262&quot;/&gt;&lt;/object&gt;&lt;object type=&quot;3&quot; unique_id=&quot;10107&quot;&gt;&lt;property id=&quot;20148&quot; value=&quot;5&quot;/&gt;&lt;property id=&quot;20300&quot; value=&quot;Slide 8&quot;/&gt;&lt;property id=&quot;20307&quot; value=&quot;264&quot;/&gt;&lt;/object&gt;&lt;object type=&quot;3&quot; unique_id=&quot;10108&quot;&gt;&lt;property id=&quot;20148&quot; value=&quot;5&quot;/&gt;&lt;property id=&quot;20300&quot; value=&quot;Slide 9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4234</TotalTime>
  <Words>650</Words>
  <Application>Microsoft Office PowerPoint</Application>
  <PresentationFormat>On-screen Show (4:3)</PresentationFormat>
  <Paragraphs>99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Palatino Linotype</vt:lpstr>
      <vt:lpstr>Wingdings</vt:lpstr>
      <vt:lpstr>Office Theme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Trisha</dc:creator>
  <cp:lastModifiedBy>Jon Watson</cp:lastModifiedBy>
  <cp:revision>207</cp:revision>
  <cp:lastPrinted>2019-02-25T14:17:45Z</cp:lastPrinted>
  <dcterms:created xsi:type="dcterms:W3CDTF">2014-02-25T15:08:48Z</dcterms:created>
  <dcterms:modified xsi:type="dcterms:W3CDTF">2019-02-25T15:07:05Z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bName">
    <vt:lpwstr>Issued Financial Statements</vt:lpwstr>
  </property>
  <property fmtid="{D5CDD505-2E9C-101B-9397-08002B2CF9AE}" pid="3" name="tabIndex">
    <vt:lpwstr>1025</vt:lpwstr>
  </property>
  <property fmtid="{D5CDD505-2E9C-101B-9397-08002B2CF9AE}" pid="4" name="workpaperIndex">
    <vt:lpwstr>1005.05</vt:lpwstr>
  </property>
</Properties>
</file>